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7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5143500" type="screen16x9"/>
  <p:notesSz cx="6858000" cy="9144000"/>
  <p:custDataLst>
    <p:tags r:id="rId21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9A5"/>
    <a:srgbClr val="42A235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54" d="100"/>
          <a:sy n="154" d="100"/>
        </p:scale>
        <p:origin x="36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95736" y="1635646"/>
            <a:ext cx="6696744" cy="81448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95736" y="2859782"/>
            <a:ext cx="6768752" cy="102641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659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7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7693"/>
            <a:ext cx="4038600" cy="252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7693"/>
            <a:ext cx="4038600" cy="252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8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6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059582"/>
            <a:ext cx="3008313" cy="5952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1036834"/>
            <a:ext cx="5111750" cy="27257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743181"/>
            <a:ext cx="3008313" cy="2184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9875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923677"/>
            <a:ext cx="8229600" cy="2670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BD61-DBF8-45B5-B7FD-8CEB3D854CBE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3199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146A-FCCE-413D-A324-82F3032BB82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6588224" y="80409"/>
            <a:ext cx="245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Lombardia Europa 2020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0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42A23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123728" y="1930176"/>
            <a:ext cx="5832648" cy="1102519"/>
          </a:xfrm>
        </p:spPr>
        <p:txBody>
          <a:bodyPr>
            <a:noAutofit/>
          </a:bodyPr>
          <a:lstStyle/>
          <a:p>
            <a:r>
              <a:rPr lang="it-IT" dirty="0"/>
              <a:t>Enti </a:t>
            </a:r>
            <a:r>
              <a:rPr lang="it-IT" dirty="0" smtClean="0"/>
              <a:t>locali lombardi in </a:t>
            </a:r>
            <a:r>
              <a:rPr lang="it-IT" dirty="0"/>
              <a:t>Europa</a:t>
            </a:r>
            <a:br>
              <a:rPr lang="it-IT" dirty="0"/>
            </a:br>
            <a:endParaRPr lang="it-IT" b="1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339752" y="2481436"/>
            <a:ext cx="5616624" cy="1314450"/>
          </a:xfrm>
        </p:spPr>
        <p:txBody>
          <a:bodyPr>
            <a:normAutofit/>
          </a:bodyPr>
          <a:lstStyle/>
          <a:p>
            <a:r>
              <a:rPr lang="it-IT" sz="1600" dirty="0"/>
              <a:t>LA SFIDA DELLE POLITICHE </a:t>
            </a:r>
            <a:br>
              <a:rPr lang="it-IT" sz="1600" dirty="0"/>
            </a:br>
            <a:r>
              <a:rPr lang="it-IT" sz="1600" dirty="0"/>
              <a:t>E DEI FONDI EUROPEI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9689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3960440" cy="857250"/>
          </a:xfrm>
        </p:spPr>
        <p:txBody>
          <a:bodyPr/>
          <a:lstStyle/>
          <a:p>
            <a:r>
              <a:rPr lang="it-IT" sz="2800" dirty="0" smtClean="0">
                <a:solidFill>
                  <a:srgbClr val="2759A5"/>
                </a:solidFill>
              </a:rPr>
              <a:t>Distribuzione territoriale</a:t>
            </a:r>
            <a:endParaRPr lang="it-IT" sz="2800" dirty="0">
              <a:solidFill>
                <a:srgbClr val="2759A5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1" y="1616918"/>
            <a:ext cx="3304209" cy="32403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21432"/>
            <a:ext cx="3772144" cy="3435846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5319808" y="851657"/>
            <a:ext cx="39604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2759A5"/>
                </a:solidFill>
              </a:rPr>
              <a:t>Programmi </a:t>
            </a:r>
            <a:r>
              <a:rPr lang="it-IT" sz="1400" dirty="0" smtClean="0">
                <a:solidFill>
                  <a:srgbClr val="2759A5"/>
                </a:solidFill>
              </a:rPr>
              <a:t>% di Enti</a:t>
            </a:r>
            <a:endParaRPr lang="it-IT" sz="2800" dirty="0">
              <a:solidFill>
                <a:srgbClr val="275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8229600" cy="857250"/>
          </a:xfrm>
        </p:spPr>
        <p:txBody>
          <a:bodyPr/>
          <a:lstStyle/>
          <a:p>
            <a:r>
              <a:rPr lang="it-IT" sz="2800" dirty="0" smtClean="0"/>
              <a:t>Programmazione 2014-2020. Fondi strutturali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9662"/>
            <a:ext cx="3333750" cy="1295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001" y="1732037"/>
            <a:ext cx="3314700" cy="13906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348" y="3122687"/>
            <a:ext cx="34575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259632" y="483518"/>
            <a:ext cx="616732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Progettazione fondi strutturali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701" y="2961414"/>
            <a:ext cx="3867150" cy="162877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07654"/>
            <a:ext cx="4320480" cy="280068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559878" y="2355726"/>
            <a:ext cx="342997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 smtClean="0">
                <a:solidFill>
                  <a:srgbClr val="2759A5"/>
                </a:solidFill>
              </a:rPr>
              <a:t>Totale dei progetti</a:t>
            </a:r>
            <a:endParaRPr lang="it-IT" sz="1800" dirty="0">
              <a:solidFill>
                <a:srgbClr val="2759A5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259632" y="1195632"/>
            <a:ext cx="47525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rgbClr val="2759A5"/>
                </a:solidFill>
              </a:rPr>
              <a:t>Attività di progettazione - Enti</a:t>
            </a:r>
          </a:p>
        </p:txBody>
      </p:sp>
    </p:spTree>
    <p:extLst>
      <p:ext uri="{BB962C8B-B14F-4D97-AF65-F5344CB8AC3E}">
        <p14:creationId xmlns:p14="http://schemas.microsoft.com/office/powerpoint/2010/main" val="12621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07504" y="843558"/>
            <a:ext cx="3960440" cy="857250"/>
          </a:xfrm>
        </p:spPr>
        <p:txBody>
          <a:bodyPr/>
          <a:lstStyle/>
          <a:p>
            <a:r>
              <a:rPr lang="it-IT" sz="2800" dirty="0" smtClean="0">
                <a:solidFill>
                  <a:srgbClr val="2759A5"/>
                </a:solidFill>
              </a:rPr>
              <a:t>Distribuzione territoriale</a:t>
            </a:r>
            <a:endParaRPr lang="it-IT" sz="2800" dirty="0">
              <a:solidFill>
                <a:srgbClr val="2759A5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319808" y="851657"/>
            <a:ext cx="39604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2759A5"/>
                </a:solidFill>
              </a:rPr>
              <a:t>Programmi</a:t>
            </a:r>
            <a:endParaRPr lang="it-IT" sz="2800" dirty="0">
              <a:solidFill>
                <a:srgbClr val="2759A5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63638"/>
            <a:ext cx="3649576" cy="330326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51520" y="1491630"/>
            <a:ext cx="14401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08" y="1655877"/>
            <a:ext cx="2587392" cy="31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7534"/>
            <a:ext cx="8229600" cy="857250"/>
          </a:xfrm>
        </p:spPr>
        <p:txBody>
          <a:bodyPr/>
          <a:lstStyle/>
          <a:p>
            <a:r>
              <a:rPr lang="it-IT" dirty="0" smtClean="0"/>
              <a:t>Aree di bisogno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445" y="1347614"/>
            <a:ext cx="3123781" cy="34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8683" y="1923678"/>
            <a:ext cx="3616725" cy="857250"/>
          </a:xfrm>
        </p:spPr>
        <p:txBody>
          <a:bodyPr/>
          <a:lstStyle/>
          <a:p>
            <a:r>
              <a:rPr lang="it-IT" dirty="0" smtClean="0"/>
              <a:t>Bisogni espressi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profilo degli Enti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4440"/>
          <a:stretch/>
        </p:blipFill>
        <p:spPr>
          <a:xfrm>
            <a:off x="323528" y="1707654"/>
            <a:ext cx="2941687" cy="32403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034" y="3128739"/>
            <a:ext cx="40100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0058" y="781819"/>
            <a:ext cx="8229600" cy="857250"/>
          </a:xfrm>
        </p:spPr>
        <p:txBody>
          <a:bodyPr/>
          <a:lstStyle/>
          <a:p>
            <a:r>
              <a:rPr lang="it-IT" dirty="0" smtClean="0"/>
              <a:t>Punti di forza e criticità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8" y="2427734"/>
            <a:ext cx="3753222" cy="2411963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17836" y="1710052"/>
            <a:ext cx="375322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>
                <a:solidFill>
                  <a:srgbClr val="2759A5"/>
                </a:solidFill>
              </a:rPr>
              <a:t>Importanza dei finanziamenti</a:t>
            </a:r>
            <a:endParaRPr lang="it-IT" sz="2000" dirty="0">
              <a:solidFill>
                <a:srgbClr val="2759A5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550958" y="1710052"/>
            <a:ext cx="375322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>
                <a:solidFill>
                  <a:srgbClr val="2759A5"/>
                </a:solidFill>
              </a:rPr>
              <a:t>Reperimento informazioni</a:t>
            </a:r>
            <a:endParaRPr lang="it-IT" sz="2000" dirty="0">
              <a:solidFill>
                <a:srgbClr val="2759A5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427734"/>
            <a:ext cx="3730521" cy="24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40058" y="781819"/>
            <a:ext cx="8229600" cy="857250"/>
          </a:xfrm>
        </p:spPr>
        <p:txBody>
          <a:bodyPr/>
          <a:lstStyle/>
          <a:p>
            <a:r>
              <a:rPr lang="it-IT" dirty="0" smtClean="0"/>
              <a:t>Punti di forza e criticità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17836" y="1710052"/>
            <a:ext cx="375322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>
                <a:solidFill>
                  <a:srgbClr val="2759A5"/>
                </a:solidFill>
              </a:rPr>
              <a:t>Miglioramenti percepiti</a:t>
            </a:r>
            <a:endParaRPr lang="it-IT" sz="2000" dirty="0">
              <a:solidFill>
                <a:srgbClr val="2759A5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54858" y="1851670"/>
            <a:ext cx="375322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>
                <a:solidFill>
                  <a:srgbClr val="2759A5"/>
                </a:solidFill>
              </a:rPr>
              <a:t>Coerenza con la programmazione dell’Ente</a:t>
            </a:r>
            <a:endParaRPr lang="it-IT" sz="2000" dirty="0">
              <a:solidFill>
                <a:srgbClr val="2759A5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55726"/>
            <a:ext cx="3709789" cy="237922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921521"/>
            <a:ext cx="3458482" cy="12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40058" y="781819"/>
            <a:ext cx="8229600" cy="857250"/>
          </a:xfrm>
        </p:spPr>
        <p:txBody>
          <a:bodyPr/>
          <a:lstStyle/>
          <a:p>
            <a:r>
              <a:rPr lang="it-IT" dirty="0" smtClean="0"/>
              <a:t>Punti di forza e criticità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80295"/>
            <a:ext cx="3109516" cy="2549652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17836" y="1710052"/>
            <a:ext cx="375322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>
                <a:solidFill>
                  <a:srgbClr val="2759A5"/>
                </a:solidFill>
              </a:rPr>
              <a:t>Criticità emerse</a:t>
            </a:r>
            <a:endParaRPr lang="it-IT" sz="2000" dirty="0">
              <a:solidFill>
                <a:srgbClr val="2759A5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554858" y="1710052"/>
            <a:ext cx="375322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>
                <a:solidFill>
                  <a:srgbClr val="2759A5"/>
                </a:solidFill>
              </a:rPr>
              <a:t>Criticità - Tipologia degli Enti</a:t>
            </a:r>
            <a:endParaRPr lang="it-IT" sz="2000" dirty="0">
              <a:solidFill>
                <a:srgbClr val="2759A5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3560845" y="2658956"/>
            <a:ext cx="288032" cy="222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563888" y="4293096"/>
            <a:ext cx="288032" cy="222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488" y="2437239"/>
            <a:ext cx="2955299" cy="23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915566"/>
            <a:ext cx="2448272" cy="857250"/>
          </a:xfrm>
        </p:spPr>
        <p:txBody>
          <a:bodyPr/>
          <a:lstStyle/>
          <a:p>
            <a:r>
              <a:rPr lang="it-IT" dirty="0" smtClean="0"/>
              <a:t>In sintesi…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843558"/>
            <a:ext cx="299104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</p:spPr>
        <p:txBody>
          <a:bodyPr/>
          <a:lstStyle/>
          <a:p>
            <a:r>
              <a:rPr lang="it-IT" dirty="0" smtClean="0"/>
              <a:t>Questionari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607197"/>
            <a:ext cx="2664296" cy="9717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70879"/>
            <a:ext cx="2520280" cy="10741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593" y="1563638"/>
            <a:ext cx="2736304" cy="104066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232" y="2715766"/>
            <a:ext cx="2926223" cy="2187931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39552" y="329183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Interviste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3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531959" y="1379344"/>
            <a:ext cx="2880320" cy="857250"/>
          </a:xfrm>
        </p:spPr>
        <p:txBody>
          <a:bodyPr/>
          <a:lstStyle/>
          <a:p>
            <a:r>
              <a:rPr lang="it-IT" sz="3200" dirty="0" smtClean="0"/>
              <a:t>Copertura dei questionari</a:t>
            </a:r>
            <a:endParaRPr lang="it-IT" sz="3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959" y="3218558"/>
            <a:ext cx="2522181" cy="122413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407" y="1641959"/>
            <a:ext cx="3350209" cy="2867319"/>
          </a:xfrm>
          <a:prstGeom prst="rect">
            <a:avLst/>
          </a:prstGeom>
        </p:spPr>
      </p:pic>
      <p:sp>
        <p:nvSpPr>
          <p:cNvPr id="10" name="Titolo 5"/>
          <p:cNvSpPr txBox="1">
            <a:spLocks/>
          </p:cNvSpPr>
          <p:nvPr/>
        </p:nvSpPr>
        <p:spPr>
          <a:xfrm>
            <a:off x="6552289" y="2849665"/>
            <a:ext cx="2481519" cy="45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solidFill>
                  <a:srgbClr val="2759A5"/>
                </a:solidFill>
              </a:rPr>
              <a:t>Popolazione </a:t>
            </a:r>
            <a:endParaRPr lang="it-IT" sz="2400" dirty="0">
              <a:solidFill>
                <a:srgbClr val="2759A5"/>
              </a:solidFill>
            </a:endParaRPr>
          </a:p>
        </p:txBody>
      </p:sp>
      <p:sp>
        <p:nvSpPr>
          <p:cNvPr id="11" name="Titolo 5"/>
          <p:cNvSpPr txBox="1">
            <a:spLocks/>
          </p:cNvSpPr>
          <p:nvPr/>
        </p:nvSpPr>
        <p:spPr>
          <a:xfrm>
            <a:off x="273850" y="1360235"/>
            <a:ext cx="2481519" cy="45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solidFill>
                  <a:srgbClr val="2759A5"/>
                </a:solidFill>
              </a:rPr>
              <a:t>Tipo di Ente </a:t>
            </a:r>
            <a:endParaRPr lang="it-IT" sz="2400" dirty="0">
              <a:solidFill>
                <a:srgbClr val="2759A5"/>
              </a:solidFill>
            </a:endParaRPr>
          </a:p>
        </p:txBody>
      </p:sp>
      <p:sp>
        <p:nvSpPr>
          <p:cNvPr id="12" name="Titolo 5"/>
          <p:cNvSpPr txBox="1">
            <a:spLocks/>
          </p:cNvSpPr>
          <p:nvPr/>
        </p:nvSpPr>
        <p:spPr>
          <a:xfrm>
            <a:off x="174053" y="2992606"/>
            <a:ext cx="3002006" cy="45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solidFill>
                  <a:srgbClr val="2759A5"/>
                </a:solidFill>
              </a:rPr>
              <a:t>Fascia di popolazione</a:t>
            </a:r>
            <a:endParaRPr lang="it-IT" sz="2400" dirty="0">
              <a:solidFill>
                <a:srgbClr val="2759A5"/>
              </a:solidFill>
            </a:endParaRPr>
          </a:p>
        </p:txBody>
      </p:sp>
      <p:sp>
        <p:nvSpPr>
          <p:cNvPr id="13" name="Titolo 5"/>
          <p:cNvSpPr txBox="1">
            <a:spLocks/>
          </p:cNvSpPr>
          <p:nvPr/>
        </p:nvSpPr>
        <p:spPr>
          <a:xfrm>
            <a:off x="3371909" y="1345543"/>
            <a:ext cx="2481519" cy="45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solidFill>
                  <a:srgbClr val="2759A5"/>
                </a:solidFill>
              </a:rPr>
              <a:t>Provincia</a:t>
            </a:r>
            <a:endParaRPr lang="it-IT" sz="2400" dirty="0">
              <a:solidFill>
                <a:srgbClr val="2759A5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53" y="1757542"/>
            <a:ext cx="2431926" cy="110224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53" y="3400345"/>
            <a:ext cx="2377245" cy="10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502985"/>
            <a:ext cx="8229600" cy="857250"/>
          </a:xfrm>
        </p:spPr>
        <p:txBody>
          <a:bodyPr/>
          <a:lstStyle/>
          <a:p>
            <a:r>
              <a:rPr lang="it-IT" dirty="0" smtClean="0"/>
              <a:t>Presenza di Uffici Europa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23678"/>
            <a:ext cx="2748651" cy="30243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692" y="2014237"/>
            <a:ext cx="3312368" cy="2947586"/>
          </a:xfrm>
          <a:prstGeom prst="rect">
            <a:avLst/>
          </a:prstGeom>
        </p:spPr>
      </p:pic>
      <p:sp>
        <p:nvSpPr>
          <p:cNvPr id="5" name="Titolo 5"/>
          <p:cNvSpPr txBox="1">
            <a:spLocks/>
          </p:cNvSpPr>
          <p:nvPr/>
        </p:nvSpPr>
        <p:spPr>
          <a:xfrm>
            <a:off x="899592" y="1471773"/>
            <a:ext cx="2481519" cy="45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solidFill>
                  <a:srgbClr val="2759A5"/>
                </a:solidFill>
              </a:rPr>
              <a:t>Tipo di Enti </a:t>
            </a:r>
            <a:endParaRPr lang="it-IT" sz="2400" dirty="0">
              <a:solidFill>
                <a:srgbClr val="2759A5"/>
              </a:solidFill>
            </a:endParaRPr>
          </a:p>
        </p:txBody>
      </p:sp>
      <p:sp>
        <p:nvSpPr>
          <p:cNvPr id="6" name="Titolo 5"/>
          <p:cNvSpPr txBox="1">
            <a:spLocks/>
          </p:cNvSpPr>
          <p:nvPr/>
        </p:nvSpPr>
        <p:spPr>
          <a:xfrm>
            <a:off x="4716016" y="1476559"/>
            <a:ext cx="3310082" cy="45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solidFill>
                  <a:srgbClr val="2759A5"/>
                </a:solidFill>
              </a:rPr>
              <a:t>Distribuzione territoriale</a:t>
            </a:r>
            <a:endParaRPr lang="it-IT" sz="2400" dirty="0">
              <a:solidFill>
                <a:srgbClr val="275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Personale impiegato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067694"/>
            <a:ext cx="3168352" cy="23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053399"/>
            <a:ext cx="2736304" cy="857250"/>
          </a:xfrm>
        </p:spPr>
        <p:txBody>
          <a:bodyPr/>
          <a:lstStyle/>
          <a:p>
            <a:r>
              <a:rPr lang="it-IT" dirty="0" smtClean="0"/>
              <a:t>Attività erogate dagli Uffici Europa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987574"/>
            <a:ext cx="2825172" cy="3846150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4467808" y="1327736"/>
            <a:ext cx="28251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499992" y="1537117"/>
            <a:ext cx="28251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467808" y="1753141"/>
            <a:ext cx="28251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1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8229600" cy="857250"/>
          </a:xfrm>
        </p:spPr>
        <p:txBody>
          <a:bodyPr/>
          <a:lstStyle/>
          <a:p>
            <a:r>
              <a:rPr lang="it-IT" sz="2800" dirty="0" smtClean="0"/>
              <a:t>Programmazione 2014-2020. Finanziamenti diretti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958433"/>
            <a:ext cx="3632922" cy="14150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25005"/>
            <a:ext cx="3800475" cy="1381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886" y="3417565"/>
            <a:ext cx="3390900" cy="154305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779912" y="1312274"/>
            <a:ext cx="124335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solidFill>
                  <a:srgbClr val="2759A5"/>
                </a:solidFill>
              </a:rPr>
              <a:t>Progetti</a:t>
            </a:r>
            <a:endParaRPr lang="it-IT" sz="2400" dirty="0">
              <a:solidFill>
                <a:srgbClr val="275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5736" y="483518"/>
            <a:ext cx="4824536" cy="864096"/>
          </a:xfrm>
        </p:spPr>
        <p:txBody>
          <a:bodyPr/>
          <a:lstStyle/>
          <a:p>
            <a:pPr algn="ctr"/>
            <a:r>
              <a:rPr lang="it-IT" dirty="0" smtClean="0"/>
              <a:t>Progettazione diretta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916580"/>
            <a:ext cx="4248472" cy="28995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982" y="2095784"/>
            <a:ext cx="3943981" cy="2564198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683568" y="1419622"/>
            <a:ext cx="48245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 smtClean="0">
                <a:solidFill>
                  <a:srgbClr val="2759A5"/>
                </a:solidFill>
              </a:rPr>
              <a:t>Attività di progettazione - Enti</a:t>
            </a:r>
            <a:endParaRPr lang="it-IT" sz="1800" dirty="0">
              <a:solidFill>
                <a:srgbClr val="2759A5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467371" y="1419622"/>
            <a:ext cx="3600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 smtClean="0">
                <a:solidFill>
                  <a:srgbClr val="2759A5"/>
                </a:solidFill>
              </a:rPr>
              <a:t>Enti che hanno presentato progetti</a:t>
            </a:r>
            <a:endParaRPr lang="it-IT" sz="1800" dirty="0">
              <a:solidFill>
                <a:srgbClr val="275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4392488" cy="857250"/>
          </a:xfrm>
        </p:spPr>
        <p:txBody>
          <a:bodyPr/>
          <a:lstStyle/>
          <a:p>
            <a:r>
              <a:rPr lang="it-IT" dirty="0" smtClean="0"/>
              <a:t>Progettazione diretta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915816" y="1967734"/>
            <a:ext cx="342997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2759A5"/>
                </a:solidFill>
              </a:rPr>
              <a:t>Totale dei progetti</a:t>
            </a:r>
            <a:endParaRPr lang="it-IT" sz="2800" dirty="0">
              <a:solidFill>
                <a:srgbClr val="2759A5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715766"/>
            <a:ext cx="39052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40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2032247d82bc687c408b990261fcb5d62288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128</Words>
  <Application>Microsoft Office PowerPoint</Application>
  <PresentationFormat>Presentazione su schermo (16:9)</PresentationFormat>
  <Paragraphs>41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di Office</vt:lpstr>
      <vt:lpstr>Enti locali lombardi in Europa </vt:lpstr>
      <vt:lpstr>Questionari</vt:lpstr>
      <vt:lpstr>Copertura dei questionari</vt:lpstr>
      <vt:lpstr>Presenza di Uffici Europa</vt:lpstr>
      <vt:lpstr>Personale impiegato</vt:lpstr>
      <vt:lpstr>Attività erogate dagli Uffici Europa</vt:lpstr>
      <vt:lpstr>Programmazione 2014-2020. Finanziamenti diretti</vt:lpstr>
      <vt:lpstr>Progettazione diretta</vt:lpstr>
      <vt:lpstr>Progettazione diretta</vt:lpstr>
      <vt:lpstr>Distribuzione territoriale</vt:lpstr>
      <vt:lpstr>Programmazione 2014-2020. Fondi strutturali</vt:lpstr>
      <vt:lpstr>Presentazione standard di PowerPoint</vt:lpstr>
      <vt:lpstr>Distribuzione territoriale</vt:lpstr>
      <vt:lpstr>Aree di bisogno</vt:lpstr>
      <vt:lpstr>Bisogni espressi profilo degli Enti</vt:lpstr>
      <vt:lpstr>Punti di forza e criticità</vt:lpstr>
      <vt:lpstr>Punti di forza e criticità</vt:lpstr>
      <vt:lpstr>Punti di forza e criticità</vt:lpstr>
      <vt:lpstr>In sintesi…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Lombardia Europa 2020</dc:title>
  <dc:creator>Caponigro</dc:creator>
  <cp:lastModifiedBy>Luca Bramati</cp:lastModifiedBy>
  <cp:revision>51</cp:revision>
  <dcterms:created xsi:type="dcterms:W3CDTF">2018-10-15T08:55:48Z</dcterms:created>
  <dcterms:modified xsi:type="dcterms:W3CDTF">2019-03-27T08:34:41Z</dcterms:modified>
</cp:coreProperties>
</file>